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65" r:id="rId3"/>
    <p:sldId id="324" r:id="rId4"/>
    <p:sldId id="358" r:id="rId5"/>
    <p:sldId id="366" r:id="rId6"/>
    <p:sldId id="327" r:id="rId7"/>
    <p:sldId id="368" r:id="rId8"/>
    <p:sldId id="342" r:id="rId9"/>
    <p:sldId id="355" r:id="rId10"/>
    <p:sldId id="367" r:id="rId11"/>
    <p:sldId id="372" r:id="rId12"/>
    <p:sldId id="370" r:id="rId13"/>
    <p:sldId id="375" r:id="rId14"/>
    <p:sldId id="371" r:id="rId15"/>
    <p:sldId id="373" r:id="rId16"/>
    <p:sldId id="318" r:id="rId17"/>
    <p:sldId id="341" r:id="rId18"/>
    <p:sldId id="374" r:id="rId19"/>
    <p:sldId id="369" r:id="rId20"/>
    <p:sldId id="349" r:id="rId21"/>
    <p:sldId id="364" r:id="rId22"/>
    <p:sldId id="379" r:id="rId23"/>
    <p:sldId id="378" r:id="rId24"/>
    <p:sldId id="348" r:id="rId25"/>
    <p:sldId id="376" r:id="rId26"/>
    <p:sldId id="270" r:id="rId27"/>
    <p:sldId id="352" r:id="rId28"/>
    <p:sldId id="316" r:id="rId29"/>
    <p:sldId id="317" r:id="rId30"/>
    <p:sldId id="357" r:id="rId31"/>
    <p:sldId id="377" r:id="rId32"/>
    <p:sldId id="382" r:id="rId33"/>
    <p:sldId id="383" r:id="rId34"/>
    <p:sldId id="384" r:id="rId35"/>
    <p:sldId id="380" r:id="rId36"/>
    <p:sldId id="381" r:id="rId37"/>
    <p:sldId id="319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2649" autoAdjust="0"/>
  </p:normalViewPr>
  <p:slideViewPr>
    <p:cSldViewPr>
      <p:cViewPr varScale="1">
        <p:scale>
          <a:sx n="70" d="100"/>
          <a:sy n="70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C72A-5A8B-4DFE-A09E-DDC75DFE841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F44C-D388-4ED0-9976-E17ACD3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we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9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0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equest/asos/1min.p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plotting/auto/?_wait=no&amp;q=211&amp;ptype=wind&amp;network=IA_ASOS&amp;zstation=DSM&amp;sts=2020%2F08%2F10+1545&amp;ets=2020%2F08%2F10+17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sites/windrose.phtml?station=SGF&amp;network=MO_ASO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request/download.p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esonet.agron.iastate.edu/plotting/auto/?_wait=no&amp;q=160&amp;station=CIDI4&amp;dt=2016%2F09%2F27+0220&amp;var=primary&amp;dpi=100&amp;_fmt=j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wx/afos/p.php?pil=TCDAT1&amp;e=19890920033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mesonet.agron.iastate.edu/timemachine/#59.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esonet.agron.iastate.edu/COOP/current.phtml?sortcol=ts&amp;wfo=LMK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esonet.agron.iastate.edu/nws/spc_outlook_search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esonet.agron.iastate.edu/mos/" TargetMode="External"/><Relationship Id="rId4" Type="http://schemas.openxmlformats.org/officeDocument/2006/relationships/hyperlink" Target="https://mesonet.agron.iastate.edu/plotting/auto/?_wait=no&amp;q=37&amp;network=KY_ASOS&amp;zstation=BWG&amp;month=9&amp;year=2020&amp;model=NAM&amp;dpi=100&amp;_fmt=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equest/gis/nexrad_storm_attrs.php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212&amp;station=_SGF&amp;year=2020&amp;hour=00&amp;var=mucape_jkg&amp;level=500&amp;dpi=100&amp;_fmt=j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5a_b5_oz2kEiLMacjMSNWiJeYizS8VuPBnjOhhngxKc/edit#gid=139119065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mesonet.agron.iastate.edu/vtec/search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cow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6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accoon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7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cwa&amp;v=total&amp;ilabel=yes&amp;geo=polygon&amp;drawc=yes&amp;year=2020&amp;year2=2020&amp;sdate=2008%2F01%2F01+0000&amp;edate=2018%2F01%2F01+0000&amp;station=ILX&amp;state=IA&amp;phenomena=SV&amp;significance=W&amp;cmap=terrain&amp;cmap_r=on&amp;interval=1&amp;dpi=100&amp;_fmt=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cwa&amp;v=yearavg&amp;ilabel=yes&amp;geo=ugc&amp;drawc=yes&amp;year=2008&amp;year2=2020&amp;sdate=2008%2F01%2F01+0000&amp;edate=2018%2F01%2F01+0000&amp;station=JKL&amp;state=IA&amp;phenomena=FF&amp;significance=W&amp;cmap=terrain&amp;cmap_r=on&amp;interval=1&amp;dpi=100&amp;_fmt=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state&amp;v=lastyear&amp;ilabel=yes&amp;geo=ugc&amp;drawc=yes&amp;year=2001&amp;year2=2020&amp;sdate=2005%2F01%2F01+0000&amp;edate=2020%2F09%2F22+0000&amp;station=DMX&amp;state=MO&amp;phenomena=TO&amp;significance=W&amp;cmap=jet&amp;interval=1&amp;dpi=100&amp;_fmt=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state&amp;v=lastyear&amp;ilabel=yes&amp;geo=ugc&amp;drawc=yes&amp;year=2001&amp;year2=2020&amp;sdate=2005%2F01%2F01+0000&amp;edate=2020%2F09%2F22+0000&amp;station=DMX&amp;state=MO&amp;phenomena=TO&amp;significance=W&amp;cmap=jet&amp;interval=1&amp;dpi=100&amp;_fmt=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210&amp;pil=RER&amp;var=count&amp;sts=2012%2F03%2F01+0000&amp;ets=2012%2F04%2F01+0000&amp;cmap=plasma&amp;dpi=100&amp;_fmt=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56&amp;opt=wfo&amp;state=IA&amp;station=LMK&amp;phenomena=SV&amp;significance=W&amp;dpi=100&amp;_fmt=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195&amp;_opt_date=on&amp;date=2013%2F11%2F17&amp;wfo=IND&amp;p=TO&amp;dpi=100&amp;_fmt=pn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40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usage/" TargetMode="External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mesonet.agron.iastate.edu/plotting/auto/?_wait=no&amp;q=167&amp;network=KY_ASOS&amp;zstation=SDF&amp;month=9&amp;year=2020&amp;dpi=100&amp;_fmt=pn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Relationship Id="rId6" Type="http://schemas.openxmlformats.org/officeDocument/2006/relationships/hyperlink" Target="https://mesonet.agron.iastate.edu/plotting/auto/?_wait=no&amp;q=70&amp;opt=wfo&amp;station=PAH&amp;state=IA&amp;phenomena=SV&amp;significance=W&amp;split=jan1&amp;dpi=100&amp;_fmt=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51352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The IEM and other things that should interest the audience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625974"/>
            <a:ext cx="6400800" cy="14700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Iowa State University</a:t>
            </a:r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01304"/>
            <a:ext cx="1445734" cy="164249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C1FDDD-21B8-4A80-8C7E-29FEC53D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Datasets Curated</a:t>
            </a:r>
            <a:br>
              <a:rPr lang="en-US" dirty="0"/>
            </a:br>
            <a:r>
              <a:rPr lang="en-US" sz="3100" dirty="0"/>
              <a:t>(or how many abbreviations fit on one slide)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54066-95E5-4EDB-BB0F-415DDA936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ASOS 1 Minute Data</a:t>
            </a:r>
          </a:p>
          <a:p>
            <a:r>
              <a:rPr lang="en-US" sz="2400" dirty="0" err="1"/>
              <a:t>Bufkit</a:t>
            </a:r>
            <a:r>
              <a:rPr lang="en-US" sz="2400" dirty="0"/>
              <a:t> Profiles</a:t>
            </a:r>
          </a:p>
          <a:p>
            <a:r>
              <a:rPr lang="en-US" sz="2400" dirty="0"/>
              <a:t>CLI Data</a:t>
            </a:r>
          </a:p>
          <a:p>
            <a:r>
              <a:rPr lang="en-US" sz="2400" dirty="0"/>
              <a:t>Flash Flood Guidance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Global METAR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HML (River Stage Forecasts)</a:t>
            </a:r>
          </a:p>
          <a:p>
            <a:r>
              <a:rPr lang="en-US" sz="2400" dirty="0"/>
              <a:t>Iowa+ Webcams</a:t>
            </a:r>
          </a:p>
          <a:p>
            <a:r>
              <a:rPr lang="en-US" sz="2400" dirty="0"/>
              <a:t>Local Storm Reports</a:t>
            </a:r>
          </a:p>
          <a:p>
            <a:r>
              <a:rPr lang="en-US" sz="2400" dirty="0"/>
              <a:t>MADIS / “HFMETAR”</a:t>
            </a:r>
          </a:p>
          <a:p>
            <a:r>
              <a:rPr lang="en-US" sz="2400" dirty="0"/>
              <a:t>MRMS</a:t>
            </a:r>
          </a:p>
          <a:p>
            <a:r>
              <a:rPr lang="en-US" sz="2400" dirty="0"/>
              <a:t>NCEP F000 Models</a:t>
            </a:r>
          </a:p>
          <a:p>
            <a:r>
              <a:rPr lang="en-US" sz="2400" dirty="0"/>
              <a:t>NEXRAD Level II Live Data</a:t>
            </a:r>
          </a:p>
          <a:p>
            <a:r>
              <a:rPr lang="en-US" sz="2400" dirty="0"/>
              <a:t>NLDN (Not Public)</a:t>
            </a:r>
          </a:p>
          <a:p>
            <a:r>
              <a:rPr lang="en-US" sz="2400" dirty="0"/>
              <a:t>NRCS SCAN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NWS Text Archive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NWS “</a:t>
            </a:r>
            <a:r>
              <a:rPr lang="en-US" sz="2400" dirty="0" err="1">
                <a:solidFill>
                  <a:srgbClr val="FFFF00"/>
                </a:solidFill>
              </a:rPr>
              <a:t>WaWA</a:t>
            </a:r>
            <a:r>
              <a:rPr lang="en-US" sz="2400" dirty="0">
                <a:solidFill>
                  <a:srgbClr val="FFFF00"/>
                </a:solidFill>
              </a:rPr>
              <a:t>” Map</a:t>
            </a:r>
          </a:p>
          <a:p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0C86B-007E-4A2A-B33D-EEA0F280B2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PIREPs</a:t>
            </a:r>
          </a:p>
          <a:p>
            <a:r>
              <a:rPr lang="en-US" dirty="0"/>
              <a:t>Public RWIS Networks</a:t>
            </a:r>
          </a:p>
          <a:p>
            <a:r>
              <a:rPr lang="en-US" dirty="0">
                <a:solidFill>
                  <a:srgbClr val="FFFF00"/>
                </a:solidFill>
              </a:rPr>
              <a:t>RADAR Products</a:t>
            </a:r>
          </a:p>
          <a:p>
            <a:r>
              <a:rPr lang="en-US" sz="2800" dirty="0"/>
              <a:t>RTMA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SHEF HADS/DCP/COOP</a:t>
            </a:r>
          </a:p>
          <a:p>
            <a:r>
              <a:rPr lang="en-US" sz="2800" dirty="0"/>
              <a:t>SIGMETs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SPC MCD/Watches/Outlooks</a:t>
            </a:r>
          </a:p>
          <a:p>
            <a:r>
              <a:rPr lang="en-US" dirty="0"/>
              <a:t>SMOS Satellite (Midwest)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Soundings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Text MOS</a:t>
            </a:r>
            <a:endParaRPr lang="en-US" sz="2800" dirty="0"/>
          </a:p>
          <a:p>
            <a:r>
              <a:rPr lang="en-US" dirty="0"/>
              <a:t>USCRN</a:t>
            </a:r>
          </a:p>
          <a:p>
            <a:r>
              <a:rPr lang="en-US" sz="2800" dirty="0"/>
              <a:t>Various Iowa-Only Observations</a:t>
            </a:r>
          </a:p>
          <a:p>
            <a:r>
              <a:rPr lang="en-US" dirty="0">
                <a:solidFill>
                  <a:srgbClr val="FFFF00"/>
                </a:solidFill>
              </a:rPr>
              <a:t>VTEC </a:t>
            </a:r>
            <a:r>
              <a:rPr lang="en-US" dirty="0" err="1">
                <a:solidFill>
                  <a:srgbClr val="FFFF00"/>
                </a:solidFill>
              </a:rPr>
              <a:t>WaWA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15minute Fisher/Porter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8AAB0-EBD9-4C90-AB65-D9E5C0F726E2}"/>
              </a:ext>
            </a:extLst>
          </p:cNvPr>
          <p:cNvSpPr txBox="1"/>
          <p:nvPr/>
        </p:nvSpPr>
        <p:spPr>
          <a:xfrm>
            <a:off x="0" y="6118202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Let us discuss more those highlighted in yellow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40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52BE-C406-4841-9E65-1CBBA1DC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 1 Minute via NCEI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3D80F273-1AFB-4A29-A4D1-9B98C865A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4038600" cy="30289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0693-3C82-4341-902A-F8EEA608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Daily processing what NCEI provides for 1 minute ASOS data</a:t>
            </a:r>
          </a:p>
          <a:p>
            <a:r>
              <a:rPr lang="en-US" dirty="0"/>
              <a:t>Archive back to 2000.</a:t>
            </a:r>
          </a:p>
          <a:p>
            <a:r>
              <a:rPr lang="en-US" dirty="0"/>
              <a:t>12-48 hour unavoidable delay for availability</a:t>
            </a: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Link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1F6A7-BE26-4BF8-9233-1B09FEEFE4C2}"/>
              </a:ext>
            </a:extLst>
          </p:cNvPr>
          <p:cNvSpPr txBox="1"/>
          <p:nvPr/>
        </p:nvSpPr>
        <p:spPr>
          <a:xfrm>
            <a:off x="914400" y="4811712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Autplot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211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A9CF-B467-4B94-A863-E372CC96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ASOS/METAR Archive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4F926A6C-FE9F-45FC-8E33-78F27DBA7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05D1A-3904-4C05-852F-1AA822F33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Lots of Global METAR data (billions of </a:t>
            </a:r>
            <a:r>
              <a:rPr lang="en-US" dirty="0" err="1"/>
              <a:t>obs</a:t>
            </a:r>
            <a:r>
              <a:rPr lang="en-US" dirty="0"/>
              <a:t>)</a:t>
            </a:r>
          </a:p>
          <a:p>
            <a:r>
              <a:rPr lang="en-US" dirty="0"/>
              <a:t>Lots of apps to summarize it</a:t>
            </a:r>
          </a:p>
          <a:p>
            <a:r>
              <a:rPr lang="en-US" dirty="0"/>
              <a:t>Merges MADIS “HFMETAR” data too</a:t>
            </a: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Windrose Link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Link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4E53-7AB7-4FE5-B298-EE84BF2C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HML </a:t>
            </a:r>
            <a:r>
              <a:rPr lang="en-US" dirty="0" err="1"/>
              <a:t>Obs</a:t>
            </a:r>
            <a:r>
              <a:rPr lang="en-US" dirty="0"/>
              <a:t>/Forecast Archive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D661AA96-161C-4769-9D2B-08C8346051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1601"/>
            <a:ext cx="4038600" cy="24231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0FCD4-05C7-4F10-A516-85EFE1729B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Archive all of the stage observations and forecast found in the HML product</a:t>
            </a:r>
          </a:p>
          <a:p>
            <a:r>
              <a:rPr lang="en-US" dirty="0" err="1"/>
              <a:t>Autoplot</a:t>
            </a:r>
            <a:r>
              <a:rPr lang="en-US" dirty="0"/>
              <a:t> 160 can plot these and offers a spreadsheet download</a:t>
            </a:r>
          </a:p>
        </p:txBody>
      </p:sp>
    </p:spTree>
    <p:extLst>
      <p:ext uri="{BB962C8B-B14F-4D97-AF65-F5344CB8AC3E}">
        <p14:creationId xmlns:p14="http://schemas.microsoft.com/office/powerpoint/2010/main" val="387208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2ECE-06B7-4545-B9F2-D6E0EFD3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NWS Text Products back to 1983!</a:t>
            </a:r>
          </a:p>
        </p:txBody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A3FC4E29-DEB6-4FF1-94DE-1C3307EAD0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6483"/>
            <a:ext cx="4038600" cy="313339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AE7EC-8C02-45A2-AA51-07751E3D32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My most satisfying data to make public!</a:t>
            </a:r>
          </a:p>
          <a:p>
            <a:r>
              <a:rPr lang="en-US" dirty="0"/>
              <a:t>Gold mine!!!</a:t>
            </a:r>
          </a:p>
          <a:p>
            <a:r>
              <a:rPr lang="en-US" dirty="0"/>
              <a:t>Old WMO sources, centers, WSOs are stored using present day WFOs, etc.</a:t>
            </a:r>
          </a:p>
          <a:p>
            <a:r>
              <a:rPr lang="en-US" dirty="0"/>
              <a:t>Hit me up for custom queries, like finding forecaster’s first signed product.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2D6EA-FAFF-43FB-9DFB-CC271D8A1643}"/>
              </a:ext>
            </a:extLst>
          </p:cNvPr>
          <p:cNvSpPr txBox="1"/>
          <p:nvPr/>
        </p:nvSpPr>
        <p:spPr>
          <a:xfrm>
            <a:off x="838200" y="5429879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6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437C58-0B8F-4B5B-A696-8D38D4BB5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Archive of the weather.gov “</a:t>
            </a:r>
            <a:r>
              <a:rPr lang="en-US" dirty="0" err="1"/>
              <a:t>WaWA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map since 2013 every 5 minutes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47CEB576-C993-4A47-BDC0-34005F619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90337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NEXRAD Archives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2087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1km composite every 5 minutes back to 1995</a:t>
            </a:r>
          </a:p>
          <a:p>
            <a:r>
              <a:rPr lang="en-US" dirty="0"/>
              <a:t>Single site imagery since 1 Jan 2012</a:t>
            </a:r>
          </a:p>
          <a:p>
            <a:r>
              <a:rPr lang="en-US" dirty="0"/>
              <a:t>Iowa NEXRADs and few others are backfilled to mid 1990s</a:t>
            </a:r>
          </a:p>
          <a:p>
            <a:r>
              <a:rPr lang="en-US" dirty="0"/>
              <a:t>GIS Ready!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4343400"/>
            <a:ext cx="4325815" cy="187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9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 Reports by WFO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571730"/>
            <a:ext cx="4038600" cy="25829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Realtime</a:t>
            </a:r>
            <a:r>
              <a:rPr lang="en-US" dirty="0"/>
              <a:t> processing of SHEF data</a:t>
            </a:r>
          </a:p>
          <a:p>
            <a:r>
              <a:rPr lang="en-US" dirty="0"/>
              <a:t>Sortable columns</a:t>
            </a:r>
          </a:p>
          <a:p>
            <a:r>
              <a:rPr lang="en-US" dirty="0"/>
              <a:t>SWE reports are included</a:t>
            </a:r>
          </a:p>
          <a:p>
            <a:r>
              <a:rPr lang="en-US" dirty="0"/>
              <a:t>Snow/</a:t>
            </a:r>
            <a:r>
              <a:rPr lang="en-US" dirty="0" err="1"/>
              <a:t>Precip</a:t>
            </a:r>
            <a:r>
              <a:rPr lang="en-US" dirty="0"/>
              <a:t> ratio is computed for QC help</a:t>
            </a:r>
          </a:p>
          <a:p>
            <a:r>
              <a:rPr lang="en-US" dirty="0"/>
              <a:t>Click on NWSLI to get all reports for the year</a:t>
            </a:r>
          </a:p>
          <a:p>
            <a:r>
              <a:rPr lang="en-US" dirty="0"/>
              <a:t>(Discuss DCP vs COOP)</a:t>
            </a:r>
          </a:p>
        </p:txBody>
      </p:sp>
    </p:spTree>
    <p:extLst>
      <p:ext uri="{BB962C8B-B14F-4D97-AF65-F5344CB8AC3E}">
        <p14:creationId xmlns:p14="http://schemas.microsoft.com/office/powerpoint/2010/main" val="350224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4696-1368-48DB-81AB-9E5E0518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SPC Outlook / MCD / Watch Search by Point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E4DC5A-024E-4D6F-AABD-83DB8E1A3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8123"/>
            <a:ext cx="8229600" cy="4290117"/>
          </a:xfrm>
        </p:spPr>
      </p:pic>
    </p:spTree>
    <p:extLst>
      <p:ext uri="{BB962C8B-B14F-4D97-AF65-F5344CB8AC3E}">
        <p14:creationId xmlns:p14="http://schemas.microsoft.com/office/powerpoint/2010/main" val="211599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EF7E-7D3A-41FB-B033-4F6D942C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6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Archive Point/Text MOS</a:t>
            </a:r>
            <a:br>
              <a:rPr lang="en-US" dirty="0"/>
            </a:br>
            <a:r>
              <a:rPr lang="en-US" dirty="0"/>
              <a:t>- Can download spreadsheets of data</a:t>
            </a:r>
          </a:p>
        </p:txBody>
      </p:sp>
      <p:pic>
        <p:nvPicPr>
          <p:cNvPr id="8" name="Content Placeholder 7" descr="A picture containing person&#10;&#10;Description automatically generated">
            <a:extLst>
              <a:ext uri="{FF2B5EF4-FFF2-40B4-BE49-F238E27FC236}">
                <a16:creationId xmlns:a16="http://schemas.microsoft.com/office/drawing/2014/main" id="{8CD1AA59-FE71-4308-8930-DEF33A3F41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7"/>
            <a:ext cx="4038600" cy="3028949"/>
          </a:xfrm>
        </p:spPr>
      </p:pic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D276C6F-82C5-43CD-87D9-F7CC37463A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5972A-921E-4F34-9B50-B5DD094CEB91}"/>
              </a:ext>
            </a:extLst>
          </p:cNvPr>
          <p:cNvSpPr txBox="1"/>
          <p:nvPr/>
        </p:nvSpPr>
        <p:spPr>
          <a:xfrm>
            <a:off x="762000" y="5562600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Autoplot</a:t>
            </a:r>
            <a:r>
              <a:rPr lang="en-US" sz="2800" dirty="0"/>
              <a:t> 37”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F8529-6B4C-445D-8192-C4B75FCD4C48}"/>
              </a:ext>
            </a:extLst>
          </p:cNvPr>
          <p:cNvSpPr txBox="1"/>
          <p:nvPr/>
        </p:nvSpPr>
        <p:spPr>
          <a:xfrm>
            <a:off x="4876800" y="5562600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8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633A-F372-4300-B2B0-DBED7D09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I spoke with CR SOO’s, 2007!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F553-2885-4757-9EA3-58B03CA17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15200" cy="4525963"/>
          </a:xfrm>
        </p:spPr>
        <p:txBody>
          <a:bodyPr/>
          <a:lstStyle/>
          <a:p>
            <a:r>
              <a:rPr lang="en-US" dirty="0"/>
              <a:t>Feb 14, 2007 CR SOO/WCM Conference KC</a:t>
            </a:r>
          </a:p>
          <a:p>
            <a:r>
              <a:rPr lang="en-US" dirty="0"/>
              <a:t>Shamelessly promoting </a:t>
            </a:r>
            <a:r>
              <a:rPr lang="en-US" dirty="0" err="1"/>
              <a:t>IEMChat</a:t>
            </a:r>
            <a:r>
              <a:rPr lang="en-US" dirty="0"/>
              <a:t> -&gt; </a:t>
            </a:r>
            <a:r>
              <a:rPr lang="en-US" dirty="0" err="1"/>
              <a:t>NWSChat</a:t>
            </a:r>
            <a:endParaRPr lang="en-US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5FF72-9737-4FDB-9844-A8DDA218B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77606"/>
            <a:ext cx="5486400" cy="3523194"/>
          </a:xfrm>
        </p:spPr>
      </p:pic>
    </p:spTree>
    <p:extLst>
      <p:ext uri="{BB962C8B-B14F-4D97-AF65-F5344CB8AC3E}">
        <p14:creationId xmlns:p14="http://schemas.microsoft.com/office/powerpoint/2010/main" val="515604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NEXRAD Storm Attribute Archive (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989C9-6236-425F-B883-1FE39A6E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009650"/>
            <a:ext cx="7696199" cy="57721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19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For comparison, here is Miami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989C9-6236-425F-B883-1FE39A6E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009650"/>
            <a:ext cx="7696198" cy="57721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539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4696-5AF0-4D74-BC39-8633262E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Sounding Archive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EE40A4-738C-4EF2-A24E-36B6460BE1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0112"/>
            <a:ext cx="8298808" cy="29906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4335C-FD9A-44B4-AEE1-0921C2357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Yearly interactive timeseries, excel export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Computed ~40 some sounding parameters</a:t>
            </a:r>
          </a:p>
          <a:p>
            <a:r>
              <a:rPr lang="en-US" dirty="0"/>
              <a:t>This is a work in progress yet</a:t>
            </a:r>
          </a:p>
        </p:txBody>
      </p:sp>
    </p:spTree>
    <p:extLst>
      <p:ext uri="{BB962C8B-B14F-4D97-AF65-F5344CB8AC3E}">
        <p14:creationId xmlns:p14="http://schemas.microsoft.com/office/powerpoint/2010/main" val="3674788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E6BF-2733-4389-B01D-0DF50E6D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IEM’s VTEC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2450-DF3A-460E-8B25-B9AED07C5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various crazy reasons, perhaps the best (read: only public) NWS VTEC database exists in a corn field in the middle of Iowa with me.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323 Defect Reports since Aug 2017</a:t>
            </a:r>
            <a:r>
              <a:rPr lang="en-US" dirty="0"/>
              <a:t> (since I started keeping track of my whining!). Anyway, NWS HQ contacts say I am about the only one that complains anymore, gasp.</a:t>
            </a:r>
          </a:p>
          <a:p>
            <a:r>
              <a:rPr lang="en-US" dirty="0"/>
              <a:t>NWS Performance Branch database is smaller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I created VTEC events for SVR, TOR, FFWs prior to 2008, may seek funding to expand that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8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VTEC Browser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" y="1580419"/>
            <a:ext cx="8763000" cy="4680995"/>
          </a:xfrm>
        </p:spPr>
      </p:pic>
    </p:spTree>
    <p:extLst>
      <p:ext uri="{BB962C8B-B14F-4D97-AF65-F5344CB8AC3E}">
        <p14:creationId xmlns:p14="http://schemas.microsoft.com/office/powerpoint/2010/main" val="270393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EA02-130E-4D3F-9FFF-21FED71B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SBW Polygon Search by Point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/>
              <a:t>(same page has by county/zone)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8CA222E-54BF-4482-84AB-20D9CDF6C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8560"/>
            <a:ext cx="8229600" cy="4289242"/>
          </a:xfrm>
        </p:spPr>
      </p:pic>
    </p:spTree>
    <p:extLst>
      <p:ext uri="{BB962C8B-B14F-4D97-AF65-F5344CB8AC3E}">
        <p14:creationId xmlns:p14="http://schemas.microsoft.com/office/powerpoint/2010/main" val="177300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NWS </a:t>
            </a:r>
            <a:r>
              <a:rPr lang="en-US" b="1" dirty="0">
                <a:solidFill>
                  <a:srgbClr val="FFFF00"/>
                </a:solidFill>
              </a:rPr>
              <a:t>County</a:t>
            </a:r>
            <a:r>
              <a:rPr lang="en-US" dirty="0"/>
              <a:t> SVR/TOR Warnings</a:t>
            </a:r>
          </a:p>
        </p:txBody>
      </p:sp>
      <p:sp>
        <p:nvSpPr>
          <p:cNvPr id="7" name="Right Arrow 6"/>
          <p:cNvSpPr/>
          <p:nvPr>
            <p:custDataLst>
              <p:tags r:id="rId3"/>
            </p:custDataLst>
          </p:nvPr>
        </p:nvSpPr>
        <p:spPr>
          <a:xfrm rot="3600000">
            <a:off x="3053289" y="3644044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>
          <a:xfrm rot="2085150">
            <a:off x="4664223" y="2200181"/>
            <a:ext cx="755852" cy="560099"/>
          </a:xfrm>
          <a:prstGeom prst="rightArrow">
            <a:avLst>
              <a:gd name="adj1" fmla="val 341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614469" y="3124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NEXRAD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429000" y="1764268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Storm Based Warnings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NWS </a:t>
            </a:r>
            <a:r>
              <a:rPr lang="en-US" b="1" dirty="0">
                <a:solidFill>
                  <a:srgbClr val="FFFF00"/>
                </a:solidFill>
              </a:rPr>
              <a:t>SBW</a:t>
            </a:r>
            <a:r>
              <a:rPr lang="en-US" dirty="0"/>
              <a:t> SVR/TOR Warnings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2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r>
              <a:rPr lang="en-US" dirty="0"/>
              <a:t>IEM Cow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9600"/>
            <a:ext cx="24130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SBW Verification based on </a:t>
            </a:r>
            <a:r>
              <a:rPr lang="en-US" dirty="0">
                <a:solidFill>
                  <a:srgbClr val="FFFF00"/>
                </a:solidFill>
              </a:rPr>
              <a:t>Local Storm Reports, not Storm Data</a:t>
            </a:r>
          </a:p>
          <a:p>
            <a:r>
              <a:rPr lang="en-US" dirty="0"/>
              <a:t>Provides geometry stats on polygon</a:t>
            </a:r>
          </a:p>
          <a:p>
            <a:r>
              <a:rPr lang="en-US" dirty="0"/>
              <a:t>Handy way to review event data</a:t>
            </a:r>
          </a:p>
          <a:p>
            <a:r>
              <a:rPr lang="en-US" dirty="0"/>
              <a:t>It is ‘live’ and accurate at the time of page load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2286000"/>
            <a:ext cx="435764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82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/>
              <a:t>IEM Raccoon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8034"/>
            <a:ext cx="2905125" cy="2181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OAX’s Dan </a:t>
            </a:r>
            <a:r>
              <a:rPr lang="en-US" dirty="0" err="1"/>
              <a:t>Nietfeld</a:t>
            </a:r>
            <a:r>
              <a:rPr lang="en-US" dirty="0"/>
              <a:t> gave me the idea</a:t>
            </a:r>
          </a:p>
          <a:p>
            <a:r>
              <a:rPr lang="en-US" dirty="0"/>
              <a:t>Create simple and quick </a:t>
            </a:r>
            <a:r>
              <a:rPr lang="en-US" dirty="0" err="1"/>
              <a:t>Powerpoints</a:t>
            </a:r>
            <a:r>
              <a:rPr lang="en-US" dirty="0"/>
              <a:t> of SVR,TOR warning events</a:t>
            </a:r>
          </a:p>
          <a:p>
            <a:r>
              <a:rPr lang="en-US" dirty="0"/>
              <a:t>Intended use:</a:t>
            </a:r>
          </a:p>
          <a:p>
            <a:pPr lvl="1"/>
            <a:r>
              <a:rPr lang="en-US" dirty="0"/>
              <a:t>Internal Office review of events</a:t>
            </a:r>
          </a:p>
          <a:p>
            <a:pPr lvl="1"/>
            <a:r>
              <a:rPr lang="en-US" dirty="0"/>
              <a:t>Quick materials for presentations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145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98486"/>
            <a:ext cx="289560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1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Unabridged History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/>
              <a:t>1978-1997 Grew up on dairy farm in NE Iowa frustrated by weather forecast for 3 days of dry weather when we’d mow hay only to have it rain.</a:t>
            </a:r>
          </a:p>
          <a:p>
            <a:r>
              <a:rPr lang="en-US" dirty="0"/>
              <a:t>2001 Got a BS in Meteorology from ISU, went home for a week to chop wood, came back to run the IEM.</a:t>
            </a:r>
          </a:p>
          <a:p>
            <a:r>
              <a:rPr lang="en-US" dirty="0"/>
              <a:t>2005-2017 Moonlighted on various NWS tasks including </a:t>
            </a:r>
            <a:r>
              <a:rPr lang="en-US" dirty="0" err="1"/>
              <a:t>NWSChat</a:t>
            </a:r>
            <a:r>
              <a:rPr lang="en-US" dirty="0"/>
              <a:t>, sigh.</a:t>
            </a:r>
          </a:p>
          <a:p>
            <a:r>
              <a:rPr lang="en-US" dirty="0"/>
              <a:t>2002-2020 Presented IEM stuff at ~20 NWS Offices, including IND.  Your office could be next!</a:t>
            </a:r>
          </a:p>
        </p:txBody>
      </p:sp>
    </p:spTree>
    <p:extLst>
      <p:ext uri="{BB962C8B-B14F-4D97-AF65-F5344CB8AC3E}">
        <p14:creationId xmlns:p14="http://schemas.microsoft.com/office/powerpoint/2010/main" val="368409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6" cy="6072979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85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9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2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4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46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4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#210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97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#56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40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564" y="228600"/>
            <a:ext cx="6072978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#195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96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Standard Last Slide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240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Hopefully </a:t>
            </a:r>
            <a:r>
              <a:rPr lang="en-US" sz="3600" strike="sngStrike" dirty="0">
                <a:solidFill>
                  <a:srgbClr val="FFFF00"/>
                </a:solidFill>
              </a:rPr>
              <a:t>NCDC</a:t>
            </a:r>
            <a:r>
              <a:rPr lang="en-US" sz="3600" dirty="0">
                <a:solidFill>
                  <a:srgbClr val="FFFF00"/>
                </a:solidFill>
              </a:rPr>
              <a:t> NCEI puts me out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of (my misery / business) someday!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47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for Questions?</a:t>
            </a:r>
            <a:br>
              <a:rPr lang="en-US" dirty="0"/>
            </a:br>
            <a:r>
              <a:rPr lang="en-US" sz="4000" dirty="0"/>
              <a:t>PPT: IEM Website -&gt; Info -&gt; Presentations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41624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mtarchive.geol.iastate.edu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AA8B9-D3DD-4579-A97A-67515EA3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Precious Memories…</a:t>
            </a:r>
            <a:endParaRPr lang="en-US" sz="5400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0A2A4C3-B775-4633-8BCC-52C00FA7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733675" cy="3133725"/>
          </a:xfrm>
          <a:prstGeom prst="rect">
            <a:avLst/>
          </a:prstGeom>
        </p:spPr>
      </p:pic>
      <p:pic>
        <p:nvPicPr>
          <p:cNvPr id="8" name="Picture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780FE087-20F2-46EA-9E62-E2407F870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4" y="1417638"/>
            <a:ext cx="3838114" cy="2867025"/>
          </a:xfrm>
          <a:prstGeom prst="rect">
            <a:avLst/>
          </a:prstGeom>
        </p:spPr>
      </p:pic>
      <p:pic>
        <p:nvPicPr>
          <p:cNvPr id="10" name="Picture 9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40031302-6781-43B6-8003-06AB2D20A8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-232" r="23335" b="232"/>
          <a:stretch/>
        </p:blipFill>
        <p:spPr>
          <a:xfrm>
            <a:off x="5738127" y="3499371"/>
            <a:ext cx="3124200" cy="3133725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F689FD0-345C-4292-BB84-70A9D0886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599"/>
            <a:ext cx="3505200" cy="29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9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273E-8991-43EC-9DCE-EE1A5F86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Points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D5009-E908-471B-B808-11037DDC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Naming things is hard</a:t>
            </a:r>
          </a:p>
          <a:p>
            <a:pPr lvl="1"/>
            <a:r>
              <a:rPr lang="en-US" dirty="0"/>
              <a:t>About the “Iowa” in my website’s name.</a:t>
            </a:r>
          </a:p>
          <a:p>
            <a:r>
              <a:rPr lang="en-US" dirty="0"/>
              <a:t>Web resources should have stable URIs!</a:t>
            </a:r>
          </a:p>
          <a:p>
            <a:r>
              <a:rPr lang="en-US" dirty="0"/>
              <a:t>Email says: “Please implement X”, me: “Sure”.</a:t>
            </a:r>
          </a:p>
          <a:p>
            <a:r>
              <a:rPr lang="en-US" dirty="0"/>
              <a:t>The IEM Website ranks second worst organized weather website.</a:t>
            </a:r>
          </a:p>
          <a:p>
            <a:r>
              <a:rPr lang="en-US" dirty="0"/>
              <a:t>So I am here, attempting to make sense of the chaos on the website, and shamelessly self promoting tools that should make your life easier. </a:t>
            </a:r>
          </a:p>
        </p:txBody>
      </p:sp>
    </p:spTree>
    <p:extLst>
      <p:ext uri="{BB962C8B-B14F-4D97-AF65-F5344CB8AC3E}">
        <p14:creationId xmlns:p14="http://schemas.microsoft.com/office/powerpoint/2010/main" val="246640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Firstly, about my WFO maps.</a:t>
            </a:r>
            <a:br>
              <a:rPr lang="en-US" dirty="0"/>
            </a:br>
            <a:r>
              <a:rPr lang="en-US" dirty="0"/>
              <a:t>Purpose is not to show </a:t>
            </a:r>
            <a:r>
              <a:rPr lang="en-US" sz="4000" dirty="0"/>
              <a:t>good/bad offices, but show gradients.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796411"/>
            <a:ext cx="6400799" cy="4800599"/>
          </a:xfrm>
        </p:spPr>
      </p:pic>
    </p:spTree>
    <p:extLst>
      <p:ext uri="{BB962C8B-B14F-4D97-AF65-F5344CB8AC3E}">
        <p14:creationId xmlns:p14="http://schemas.microsoft.com/office/powerpoint/2010/main" val="346225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44B1-AAC1-45C6-976F-57D43179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Websites of interest: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https://mesonet.agron.iastate.edu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https://mtarchive.geol.iastate.edu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6312D-C549-46F4-8C40-897F75EC0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~ 300 TB of “live” data on scrapable trees</a:t>
            </a:r>
          </a:p>
          <a:p>
            <a:r>
              <a:rPr lang="en-US" dirty="0"/>
              <a:t>~ 10 TB of database information fronted by various web services</a:t>
            </a:r>
          </a:p>
          <a:p>
            <a:r>
              <a:rPr lang="en-US" dirty="0"/>
              <a:t>~ 200 million web requests per day from about 250,000 unique IPs (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r>
              <a:rPr lang="en-US" dirty="0"/>
              <a:t>~ 30 servers over 3 datacenters.</a:t>
            </a:r>
          </a:p>
          <a:p>
            <a:r>
              <a:rPr lang="en-US" dirty="0" err="1"/>
              <a:t>Ufffff</a:t>
            </a:r>
            <a:r>
              <a:rPr lang="en-US" dirty="0"/>
              <a:t>, what a mess I have created!</a:t>
            </a:r>
          </a:p>
        </p:txBody>
      </p:sp>
    </p:spTree>
    <p:extLst>
      <p:ext uri="{BB962C8B-B14F-4D97-AF65-F5344CB8AC3E}">
        <p14:creationId xmlns:p14="http://schemas.microsoft.com/office/powerpoint/2010/main" val="340479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26640"/>
            <a:ext cx="8954771" cy="472963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46B8B-D815-47FE-983E-160346D1A9A8}"/>
              </a:ext>
            </a:extLst>
          </p:cNvPr>
          <p:cNvSpPr txBox="1"/>
          <p:nvPr/>
        </p:nvSpPr>
        <p:spPr>
          <a:xfrm>
            <a:off x="20472" y="210723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The IEM Website in its text-heavy glory.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0697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Autoplot</a:t>
            </a:r>
            <a:r>
              <a:rPr lang="en-US" dirty="0"/>
              <a:t>” application</a:t>
            </a:r>
            <a:br>
              <a:rPr lang="en-US" dirty="0"/>
            </a:br>
            <a:r>
              <a:rPr lang="en-US" dirty="0"/>
              <a:t>~210 Plot Types</a:t>
            </a:r>
            <a:br>
              <a:rPr lang="en-US" dirty="0"/>
            </a:br>
            <a:r>
              <a:rPr lang="en-US" sz="3100" dirty="0"/>
              <a:t>Pick color ramp, raw data export, stable URIs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9" y="2667000"/>
            <a:ext cx="4038596" cy="302894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595" y="2667000"/>
            <a:ext cx="4038596" cy="30289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C1893-4EA5-4EC1-AB6B-13E43C2B88D3}"/>
              </a:ext>
            </a:extLst>
          </p:cNvPr>
          <p:cNvSpPr txBox="1"/>
          <p:nvPr/>
        </p:nvSpPr>
        <p:spPr>
          <a:xfrm>
            <a:off x="609477" y="2067580"/>
            <a:ext cx="395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#70 </a:t>
            </a:r>
            <a:r>
              <a:rPr lang="en-US" sz="28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CCF98-6298-4412-8539-CE2351BE1835}"/>
              </a:ext>
            </a:extLst>
          </p:cNvPr>
          <p:cNvSpPr txBox="1"/>
          <p:nvPr/>
        </p:nvSpPr>
        <p:spPr>
          <a:xfrm>
            <a:off x="5086140" y="2042613"/>
            <a:ext cx="3162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Autoplot</a:t>
            </a:r>
            <a:r>
              <a:rPr lang="en-US" sz="2800" dirty="0"/>
              <a:t> #167 </a:t>
            </a:r>
            <a:r>
              <a:rPr lang="en-US" sz="2800" dirty="0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3EE442-B953-4C89-83D7-7FD6D912DC77}"/>
              </a:ext>
            </a:extLst>
          </p:cNvPr>
          <p:cNvCxnSpPr>
            <a:cxnSpLocks/>
          </p:cNvCxnSpPr>
          <p:nvPr/>
        </p:nvCxnSpPr>
        <p:spPr>
          <a:xfrm flipH="1" flipV="1">
            <a:off x="4191001" y="5695946"/>
            <a:ext cx="761999" cy="32385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819431-BEB1-4920-804A-62A75021357D}"/>
              </a:ext>
            </a:extLst>
          </p:cNvPr>
          <p:cNvCxnSpPr>
            <a:cxnSpLocks/>
          </p:cNvCxnSpPr>
          <p:nvPr/>
        </p:nvCxnSpPr>
        <p:spPr>
          <a:xfrm flipV="1">
            <a:off x="7253089" y="5751002"/>
            <a:ext cx="1081111" cy="26029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627C85-C4EA-4F00-861E-DD6EB5513F92}"/>
              </a:ext>
            </a:extLst>
          </p:cNvPr>
          <p:cNvSpPr txBox="1"/>
          <p:nvPr/>
        </p:nvSpPr>
        <p:spPr>
          <a:xfrm>
            <a:off x="1890911" y="6011293"/>
            <a:ext cx="612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Look in lower right corner for </a:t>
            </a:r>
            <a:r>
              <a:rPr lang="en-US" sz="2400" dirty="0" err="1">
                <a:solidFill>
                  <a:srgbClr val="FFFF00"/>
                </a:solidFill>
              </a:rPr>
              <a:t>autoplot</a:t>
            </a:r>
            <a:r>
              <a:rPr lang="en-US" sz="2400" dirty="0">
                <a:solidFill>
                  <a:srgbClr val="FFFF00"/>
                </a:solidFill>
              </a:rPr>
              <a:t> number!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114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4yyJBpO4VnDP63KnU6I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Rk6aqnP5EHT3xZyhbw3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V3VRUT061qnvcerya2ZZ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KLy4c6IAEmUEo3ezsV5x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g5OW3TeGKPh79i16XTm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JEYFpqvgwYyMbDfx54s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m6nQpNiEDT3IJqYLTe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12329</TotalTime>
  <Words>1091</Words>
  <Application>Microsoft Office PowerPoint</Application>
  <PresentationFormat>On-screen Show (4:3)</PresentationFormat>
  <Paragraphs>158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Calibri</vt:lpstr>
      <vt:lpstr>Times New Roman</vt:lpstr>
      <vt:lpstr>Office Theme</vt:lpstr>
      <vt:lpstr>The IEM and other things that should interest the audience</vt:lpstr>
      <vt:lpstr>Last I spoke with CR SOO’s, 2007!</vt:lpstr>
      <vt:lpstr>My Unabridged History</vt:lpstr>
      <vt:lpstr>Precious Memories…</vt:lpstr>
      <vt:lpstr>Talking Points Memo</vt:lpstr>
      <vt:lpstr>Firstly, about my WFO maps. Purpose is not to show good/bad offices, but show gradients.</vt:lpstr>
      <vt:lpstr>Websites of interest: https://mesonet.agron.iastate.edu https://mtarchive.geol.iastate.edu</vt:lpstr>
      <vt:lpstr>PowerPoint Presentation</vt:lpstr>
      <vt:lpstr>“Autoplot” application ~210 Plot Types Pick color ramp, raw data export, stable URIs</vt:lpstr>
      <vt:lpstr>Datasets Curated (or how many abbreviations fit on one slide)</vt:lpstr>
      <vt:lpstr>ASOS 1 Minute via NCEI</vt:lpstr>
      <vt:lpstr>ASOS/METAR Archive</vt:lpstr>
      <vt:lpstr>HML Obs/Forecast Archive (Link)</vt:lpstr>
      <vt:lpstr>NWS Text Products back to 1983!</vt:lpstr>
      <vt:lpstr>Archive of the weather.gov “WaWA”  map since 2013 every 5 minutes (Link)</vt:lpstr>
      <vt:lpstr>NEXRAD Archives</vt:lpstr>
      <vt:lpstr>COOP Reports by WFO (Link)</vt:lpstr>
      <vt:lpstr>SPC Outlook / MCD / Watch Search by Point (Link)</vt:lpstr>
      <vt:lpstr>Archive Point/Text MOS - Can download spreadsheets of data</vt:lpstr>
      <vt:lpstr>NEXRAD Storm Attribute Archive (Link)</vt:lpstr>
      <vt:lpstr>For comparison, here is Miami</vt:lpstr>
      <vt:lpstr>Sounding Archive</vt:lpstr>
      <vt:lpstr>The IEM’s VTEC Database</vt:lpstr>
      <vt:lpstr>VTEC Browser</vt:lpstr>
      <vt:lpstr>SBW Polygon Search by Point (Link) (same page has by county/zone)</vt:lpstr>
      <vt:lpstr>NWS County SVR/TOR Warnings</vt:lpstr>
      <vt:lpstr>NWS SBW SVR/TOR Warnings</vt:lpstr>
      <vt:lpstr>IEM Cow (Link)</vt:lpstr>
      <vt:lpstr>IEM Raccoon (Link)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Standard Last Slide</vt:lpstr>
      <vt:lpstr>Time for Questions? PPT: IEM Website -&gt; Info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Daryl Herzmann</cp:lastModifiedBy>
  <cp:revision>329</cp:revision>
  <dcterms:created xsi:type="dcterms:W3CDTF">2011-03-15T14:09:51Z</dcterms:created>
  <dcterms:modified xsi:type="dcterms:W3CDTF">2020-09-22T14:25:43Z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1LxI3P_5_0U80QjoRz34zChFwRxRyJR9g6Z8A-fZC34Y</vt:lpwstr>
  </property>
  <property fmtid="{D5CDD505-2E9C-101B-9397-08002B2CF9AE}" pid="3" name="Google.Documents.RevisionId">
    <vt:lpwstr>01894244037905311651</vt:lpwstr>
  </property>
  <property fmtid="{D5CDD505-2E9C-101B-9397-08002B2CF9AE}" pid="4" name="Google.Documents.PreviousRevisionId">
    <vt:lpwstr>04946180922090859055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